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Medium"/>
      <p:regular r:id="rId15"/>
    </p:embeddedFon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3013"/>
            <a:ext cx="127876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10D0D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xploratory 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10D0D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ata 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10D0D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nalysis of Best Books Made into Movies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501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analysis exploring key trends in book characteristics and their cinematic adaptations.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68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862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043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22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4490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6102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Trinadh Musunuri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442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Himasri Valli Tatineni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44490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Course: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6102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ITC 510 - Software and Data Modeling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9274"/>
            <a:ext cx="838664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Understanding Our Dataset: Scope and Preparation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2491145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Exploratory Data Analysis (EDA) focused on book-to-movie adaptations.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3172897"/>
            <a:ext cx="6447711" cy="1439466"/>
          </a:xfrm>
          <a:prstGeom prst="roundRect">
            <a:avLst>
              <a:gd name="adj" fmla="val 508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157657"/>
            <a:ext cx="6447711" cy="60960"/>
          </a:xfrm>
          <a:prstGeom prst="roundRect">
            <a:avLst>
              <a:gd name="adj" fmla="val 101581"/>
            </a:avLst>
          </a:prstGeom>
          <a:solidFill>
            <a:srgbClr val="5A6ED8"/>
          </a:solidFill>
          <a:ln/>
        </p:spPr>
      </p:sp>
      <p:sp>
        <p:nvSpPr>
          <p:cNvPr id="6" name="Shape 4"/>
          <p:cNvSpPr/>
          <p:nvPr/>
        </p:nvSpPr>
        <p:spPr>
          <a:xfrm>
            <a:off x="3796546" y="2951798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5A6ED8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9182" y="3062288"/>
            <a:ext cx="176808" cy="22109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56429" y="354139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Scope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56429" y="3860125"/>
            <a:ext cx="612243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approximately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52,000 unique books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adapted for the screen.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88900" y="3172897"/>
            <a:ext cx="6447711" cy="1439466"/>
          </a:xfrm>
          <a:prstGeom prst="roundRect">
            <a:avLst>
              <a:gd name="adj" fmla="val 508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388900" y="3157657"/>
            <a:ext cx="6447711" cy="60960"/>
          </a:xfrm>
          <a:prstGeom prst="roundRect">
            <a:avLst>
              <a:gd name="adj" fmla="val 101581"/>
            </a:avLst>
          </a:prstGeom>
          <a:solidFill>
            <a:srgbClr val="5A6ED8"/>
          </a:solidFill>
          <a:ln/>
        </p:spPr>
      </p:sp>
      <p:sp>
        <p:nvSpPr>
          <p:cNvPr id="12" name="Shape 9"/>
          <p:cNvSpPr/>
          <p:nvPr/>
        </p:nvSpPr>
        <p:spPr>
          <a:xfrm>
            <a:off x="10391656" y="2951798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5A6ED8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92" y="3062288"/>
            <a:ext cx="176808" cy="22109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51539" y="354139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7551539" y="3860125"/>
            <a:ext cx="612243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trends, correlations, and patterns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book and film metadata.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793790" y="4980861"/>
            <a:ext cx="6447711" cy="1439466"/>
          </a:xfrm>
          <a:prstGeom prst="roundRect">
            <a:avLst>
              <a:gd name="adj" fmla="val 508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4965621"/>
            <a:ext cx="6447711" cy="60960"/>
          </a:xfrm>
          <a:prstGeom prst="roundRect">
            <a:avLst>
              <a:gd name="adj" fmla="val 101581"/>
            </a:avLst>
          </a:prstGeom>
          <a:solidFill>
            <a:srgbClr val="5A6ED8"/>
          </a:solidFill>
          <a:ln/>
        </p:spPr>
      </p:sp>
      <p:sp>
        <p:nvSpPr>
          <p:cNvPr id="18" name="Shape 14"/>
          <p:cNvSpPr/>
          <p:nvPr/>
        </p:nvSpPr>
        <p:spPr>
          <a:xfrm>
            <a:off x="3796546" y="4759762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5A6ED8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182" y="4870252"/>
            <a:ext cx="176808" cy="22109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56429" y="534935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Preparation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956429" y="5668089"/>
            <a:ext cx="612243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features (e.g.,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'publishYear'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'hasAward'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and refined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'price'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'pages'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types.</a:t>
            </a:r>
            <a:endParaRPr lang="en-US" sz="1450" dirty="0"/>
          </a:p>
        </p:txBody>
      </p:sp>
      <p:sp>
        <p:nvSpPr>
          <p:cNvPr id="22" name="Shape 17"/>
          <p:cNvSpPr/>
          <p:nvPr/>
        </p:nvSpPr>
        <p:spPr>
          <a:xfrm>
            <a:off x="7388900" y="4980861"/>
            <a:ext cx="6447711" cy="1439466"/>
          </a:xfrm>
          <a:prstGeom prst="roundRect">
            <a:avLst>
              <a:gd name="adj" fmla="val 508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388900" y="4965621"/>
            <a:ext cx="6447711" cy="60960"/>
          </a:xfrm>
          <a:prstGeom prst="roundRect">
            <a:avLst>
              <a:gd name="adj" fmla="val 101581"/>
            </a:avLst>
          </a:prstGeom>
          <a:solidFill>
            <a:srgbClr val="5A6ED8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91656" y="4759762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5A6ED8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292" y="4870252"/>
            <a:ext cx="176808" cy="22109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551539" y="534935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Efficiency</a:t>
            </a:r>
            <a:endParaRPr lang="en-US" sz="1450" dirty="0"/>
          </a:p>
        </p:txBody>
      </p:sp>
      <p:sp>
        <p:nvSpPr>
          <p:cNvPr id="27" name="Text 21"/>
          <p:cNvSpPr/>
          <p:nvPr/>
        </p:nvSpPr>
        <p:spPr>
          <a:xfrm>
            <a:off x="7551539" y="5668089"/>
            <a:ext cx="612243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redundant columns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processing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focus the final dataset.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750451"/>
            <a:ext cx="11314271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Investigating Price: Are Newer Books More Expensive?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21638" y="1701522"/>
            <a:ext cx="13187124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hypothesized newer books would be more expensive due to inflation, visualizing this with a scatter plot.</a:t>
            </a:r>
            <a:endParaRPr lang="en-US" sz="1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065" y="3200043"/>
            <a:ext cx="5166241" cy="336018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231148" y="2489954"/>
            <a:ext cx="5685234" cy="4780478"/>
          </a:xfrm>
          <a:prstGeom prst="roundRect">
            <a:avLst>
              <a:gd name="adj" fmla="val 163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38768" y="2497574"/>
            <a:ext cx="5669994" cy="1588413"/>
          </a:xfrm>
          <a:prstGeom prst="roundRect">
            <a:avLst>
              <a:gd name="adj" fmla="val 4907"/>
            </a:avLst>
          </a:prstGeom>
          <a:solidFill>
            <a:srgbClr val="182567"/>
          </a:solidFill>
          <a:ln/>
        </p:spPr>
      </p:sp>
      <p:sp>
        <p:nvSpPr>
          <p:cNvPr id="7" name="Text 4"/>
          <p:cNvSpPr/>
          <p:nvPr/>
        </p:nvSpPr>
        <p:spPr>
          <a:xfrm>
            <a:off x="8424267" y="2683073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Hypothesis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424267" y="3158490"/>
            <a:ext cx="5298996" cy="74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Newer books are more expensive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due to inflation and market trends.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8238768" y="4085987"/>
            <a:ext cx="5669994" cy="1588413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10" name="Shape 7"/>
          <p:cNvSpPr/>
          <p:nvPr/>
        </p:nvSpPr>
        <p:spPr>
          <a:xfrm>
            <a:off x="8238768" y="4085987"/>
            <a:ext cx="5669994" cy="22860"/>
          </a:xfrm>
          <a:prstGeom prst="roundRect">
            <a:avLst>
              <a:gd name="adj" fmla="val 340972"/>
            </a:avLst>
          </a:prstGeom>
          <a:solidFill>
            <a:srgbClr val="313E80"/>
          </a:solidFill>
          <a:ln/>
        </p:spPr>
      </p:sp>
      <p:sp>
        <p:nvSpPr>
          <p:cNvPr id="11" name="Text 8"/>
          <p:cNvSpPr/>
          <p:nvPr/>
        </p:nvSpPr>
        <p:spPr>
          <a:xfrm>
            <a:off x="8424267" y="4271486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Results: 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FALSE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424267" y="4746903"/>
            <a:ext cx="5298996" cy="74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clear correlation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between publication year and price. </a:t>
            </a:r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Variability is extensive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all periods.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238768" y="5674400"/>
            <a:ext cx="5669994" cy="1588413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14" name="Shape 11"/>
          <p:cNvSpPr/>
          <p:nvPr/>
        </p:nvSpPr>
        <p:spPr>
          <a:xfrm>
            <a:off x="8238768" y="5674400"/>
            <a:ext cx="5669994" cy="22860"/>
          </a:xfrm>
          <a:prstGeom prst="roundRect">
            <a:avLst>
              <a:gd name="adj" fmla="val 340972"/>
            </a:avLst>
          </a:prstGeom>
          <a:solidFill>
            <a:srgbClr val="313E80"/>
          </a:solidFill>
          <a:ln/>
        </p:spPr>
      </p:sp>
      <p:sp>
        <p:nvSpPr>
          <p:cNvPr id="15" name="Text 12"/>
          <p:cNvSpPr/>
          <p:nvPr/>
        </p:nvSpPr>
        <p:spPr>
          <a:xfrm>
            <a:off x="8424267" y="5859899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Explanation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424267" y="6335316"/>
            <a:ext cx="5298996" cy="74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is driven by </a:t>
            </a:r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external market factors and book attributes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 publication year alone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0010"/>
            <a:ext cx="967335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Critical vs. Popular Success: The Impact of Awards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90178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 awards predict popular success? We compared reader ratings for award-winning versus non-awarded books. Our hypothesis was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false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113" y="3137892"/>
            <a:ext cx="5239941" cy="335696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203168" y="2624614"/>
            <a:ext cx="5640943" cy="4383643"/>
          </a:xfrm>
          <a:prstGeom prst="roundRect">
            <a:avLst>
              <a:gd name="adj" fmla="val 163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10788" y="2632234"/>
            <a:ext cx="5625703" cy="1115973"/>
          </a:xfrm>
          <a:prstGeom prst="roundRect">
            <a:avLst>
              <a:gd name="adj" fmla="val 6403"/>
            </a:avLst>
          </a:prstGeom>
          <a:solidFill>
            <a:srgbClr val="182567"/>
          </a:solidFill>
          <a:ln/>
        </p:spPr>
      </p:sp>
      <p:sp>
        <p:nvSpPr>
          <p:cNvPr id="7" name="Text 4"/>
          <p:cNvSpPr/>
          <p:nvPr/>
        </p:nvSpPr>
        <p:spPr>
          <a:xfrm>
            <a:off x="8380809" y="280225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Hypothesis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380809" y="3238024"/>
            <a:ext cx="528566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Award-winning books will have higher reader ratings.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210788" y="3748207"/>
            <a:ext cx="5625703" cy="1456134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10" name="Shape 7"/>
          <p:cNvSpPr/>
          <p:nvPr/>
        </p:nvSpPr>
        <p:spPr>
          <a:xfrm>
            <a:off x="8210788" y="3748207"/>
            <a:ext cx="5625703" cy="2286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1" name="Text 8"/>
          <p:cNvSpPr/>
          <p:nvPr/>
        </p:nvSpPr>
        <p:spPr>
          <a:xfrm>
            <a:off x="8380809" y="39182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Results: </a:t>
            </a:r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FALSE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380809" y="4353997"/>
            <a:ext cx="528566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box plot shows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nearly identical average ratings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significant difference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reader satisfaction.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210788" y="5204341"/>
            <a:ext cx="5625703" cy="1796296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14" name="Shape 11"/>
          <p:cNvSpPr/>
          <p:nvPr/>
        </p:nvSpPr>
        <p:spPr>
          <a:xfrm>
            <a:off x="8210788" y="5204341"/>
            <a:ext cx="5625703" cy="2286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5" name="Text 12"/>
          <p:cNvSpPr/>
          <p:nvPr/>
        </p:nvSpPr>
        <p:spPr>
          <a:xfrm>
            <a:off x="8380809" y="537436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Explanation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8380809" y="5810131"/>
            <a:ext cx="528566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acclaim does not guarantee higher average reader satisfaction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Many non-awarded books achieve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similar reader success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5602"/>
            <a:ext cx="94329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Exploring Language Diversity and Book Pricing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35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investigated if book prices vary based on publication language across global markets.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378" y="2856547"/>
            <a:ext cx="5569029" cy="401312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218408" y="2706529"/>
            <a:ext cx="5625703" cy="4313277"/>
          </a:xfrm>
          <a:prstGeom prst="roundRect">
            <a:avLst>
              <a:gd name="adj" fmla="val 17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26028" y="2714149"/>
            <a:ext cx="5610463" cy="1190744"/>
          </a:xfrm>
          <a:prstGeom prst="roundRect">
            <a:avLst>
              <a:gd name="adj" fmla="val 6401"/>
            </a:avLst>
          </a:prstGeom>
          <a:solidFill>
            <a:srgbClr val="182567"/>
          </a:solidFill>
          <a:ln/>
        </p:spPr>
      </p:sp>
      <p:sp>
        <p:nvSpPr>
          <p:cNvPr id="7" name="Text 4"/>
          <p:cNvSpPr/>
          <p:nvPr/>
        </p:nvSpPr>
        <p:spPr>
          <a:xfrm>
            <a:off x="8407479" y="289560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Hypothesis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407479" y="3360539"/>
            <a:ext cx="52475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 pricing patterns are similar across languages.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226028" y="3904893"/>
            <a:ext cx="5610463" cy="1553647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10" name="Shape 7"/>
          <p:cNvSpPr/>
          <p:nvPr/>
        </p:nvSpPr>
        <p:spPr>
          <a:xfrm>
            <a:off x="8226028" y="3904893"/>
            <a:ext cx="5610463" cy="22860"/>
          </a:xfrm>
          <a:prstGeom prst="roundRect">
            <a:avLst>
              <a:gd name="adj" fmla="val 333395"/>
            </a:avLst>
          </a:prstGeom>
          <a:solidFill>
            <a:srgbClr val="313E80"/>
          </a:solidFill>
          <a:ln/>
        </p:spPr>
      </p:sp>
      <p:sp>
        <p:nvSpPr>
          <p:cNvPr id="11" name="Text 8"/>
          <p:cNvSpPr/>
          <p:nvPr/>
        </p:nvSpPr>
        <p:spPr>
          <a:xfrm>
            <a:off x="8407479" y="40863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Results: 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FALSE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7479" y="4551283"/>
            <a:ext cx="52475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price variations exist by language, with English books showing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largest price range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226028" y="5458539"/>
            <a:ext cx="5610463" cy="1553647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14" name="Shape 11"/>
          <p:cNvSpPr/>
          <p:nvPr/>
        </p:nvSpPr>
        <p:spPr>
          <a:xfrm>
            <a:off x="8226028" y="5458539"/>
            <a:ext cx="5610463" cy="22860"/>
          </a:xfrm>
          <a:prstGeom prst="roundRect">
            <a:avLst>
              <a:gd name="adj" fmla="val 333395"/>
            </a:avLst>
          </a:prstGeom>
          <a:solidFill>
            <a:srgbClr val="313E80"/>
          </a:solidFill>
          <a:ln/>
        </p:spPr>
      </p:sp>
      <p:sp>
        <p:nvSpPr>
          <p:cNvPr id="15" name="Text 12"/>
          <p:cNvSpPr/>
          <p:nvPr/>
        </p:nvSpPr>
        <p:spPr>
          <a:xfrm>
            <a:off x="8407479" y="56399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Explanation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407479" y="6104930"/>
            <a:ext cx="52475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Differences are driven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production costs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markets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economic factors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translated editions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930"/>
            <a:ext cx="972859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Have Reader Ratings Stood the Test of Time?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117" y="2647712"/>
            <a:ext cx="5917049" cy="382571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233529" y="1884402"/>
            <a:ext cx="5610582" cy="5352455"/>
          </a:xfrm>
          <a:prstGeom prst="roundRect">
            <a:avLst>
              <a:gd name="adj" fmla="val 151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1149" y="1892022"/>
            <a:ext cx="5595342" cy="1650563"/>
          </a:xfrm>
          <a:prstGeom prst="roundRect">
            <a:avLst>
              <a:gd name="adj" fmla="val 4906"/>
            </a:avLst>
          </a:prstGeom>
          <a:solidFill>
            <a:srgbClr val="182567"/>
          </a:solidFill>
          <a:ln/>
        </p:spPr>
      </p:sp>
      <p:sp>
        <p:nvSpPr>
          <p:cNvPr id="6" name="Text 3"/>
          <p:cNvSpPr/>
          <p:nvPr/>
        </p:nvSpPr>
        <p:spPr>
          <a:xfrm>
            <a:off x="8433911" y="208478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Hypothesis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33911" y="2578775"/>
            <a:ext cx="5209818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Reader ratings should evolve with changing tastes.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41149" y="3542586"/>
            <a:ext cx="5595342" cy="1650563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9" name="Shape 6"/>
          <p:cNvSpPr/>
          <p:nvPr/>
        </p:nvSpPr>
        <p:spPr>
          <a:xfrm>
            <a:off x="8241149" y="3542586"/>
            <a:ext cx="5595342" cy="22860"/>
          </a:xfrm>
          <a:prstGeom prst="roundRect">
            <a:avLst>
              <a:gd name="adj" fmla="val 354232"/>
            </a:avLst>
          </a:prstGeom>
          <a:solidFill>
            <a:srgbClr val="313E80"/>
          </a:solidFill>
          <a:ln/>
        </p:spPr>
      </p:sp>
      <p:sp>
        <p:nvSpPr>
          <p:cNvPr id="10" name="Text 7"/>
          <p:cNvSpPr/>
          <p:nvPr/>
        </p:nvSpPr>
        <p:spPr>
          <a:xfrm>
            <a:off x="8433911" y="373534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Results: </a:t>
            </a:r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FALSE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433911" y="4229338"/>
            <a:ext cx="5209818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ratings remained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remarkably stable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decades.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41149" y="5193149"/>
            <a:ext cx="5595342" cy="2036088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13" name="Shape 10"/>
          <p:cNvSpPr/>
          <p:nvPr/>
        </p:nvSpPr>
        <p:spPr>
          <a:xfrm>
            <a:off x="8241149" y="5193149"/>
            <a:ext cx="5595342" cy="22860"/>
          </a:xfrm>
          <a:prstGeom prst="roundRect">
            <a:avLst>
              <a:gd name="adj" fmla="val 354232"/>
            </a:avLst>
          </a:prstGeom>
          <a:solidFill>
            <a:srgbClr val="313E80"/>
          </a:solidFill>
          <a:ln/>
        </p:spPr>
      </p:sp>
      <p:sp>
        <p:nvSpPr>
          <p:cNvPr id="14" name="Text 11"/>
          <p:cNvSpPr/>
          <p:nvPr/>
        </p:nvSpPr>
        <p:spPr>
          <a:xfrm>
            <a:off x="8433911" y="538591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Explanation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433911" y="5879902"/>
            <a:ext cx="5209818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storytelling and engaging narratives transcend generational tastes, maintaining appreciation.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016"/>
            <a:ext cx="8958977" cy="929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300"/>
              </a:lnSpc>
              <a:buNone/>
            </a:pPr>
            <a:r>
              <a:rPr lang="en-US" sz="5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Findings from Our EDA</a:t>
            </a:r>
            <a:endParaRPr lang="en-US" sz="5850" dirty="0"/>
          </a:p>
        </p:txBody>
      </p:sp>
      <p:sp>
        <p:nvSpPr>
          <p:cNvPr id="3" name="Text 1"/>
          <p:cNvSpPr/>
          <p:nvPr/>
        </p:nvSpPr>
        <p:spPr>
          <a:xfrm>
            <a:off x="793790" y="2059186"/>
            <a:ext cx="1304282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of books adapted into movies revealed several key findings: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93790" y="2732484"/>
            <a:ext cx="13042821" cy="1455777"/>
          </a:xfrm>
          <a:prstGeom prst="roundRect">
            <a:avLst>
              <a:gd name="adj" fmla="val 6217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2762964"/>
            <a:ext cx="861893" cy="1394817"/>
          </a:xfrm>
          <a:prstGeom prst="roundRect">
            <a:avLst>
              <a:gd name="adj" fmla="val 6257"/>
            </a:avLst>
          </a:prstGeom>
          <a:solidFill>
            <a:srgbClr val="18256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779" y="3258383"/>
            <a:ext cx="323136" cy="4039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01547" y="2978348"/>
            <a:ext cx="4018121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Critical vs. Popular Success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901547" y="3511510"/>
            <a:ext cx="1190458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Literary awards </a:t>
            </a:r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don't guarantee higher reader ratings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100" dirty="0"/>
          </a:p>
        </p:txBody>
      </p:sp>
      <p:sp>
        <p:nvSpPr>
          <p:cNvPr id="9" name="Shape 6"/>
          <p:cNvSpPr/>
          <p:nvPr/>
        </p:nvSpPr>
        <p:spPr>
          <a:xfrm>
            <a:off x="793790" y="4403646"/>
            <a:ext cx="13042821" cy="1455777"/>
          </a:xfrm>
          <a:prstGeom prst="roundRect">
            <a:avLst>
              <a:gd name="adj" fmla="val 6217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24270" y="4434126"/>
            <a:ext cx="861893" cy="1394817"/>
          </a:xfrm>
          <a:prstGeom prst="roundRect">
            <a:avLst>
              <a:gd name="adj" fmla="val 6257"/>
            </a:avLst>
          </a:prstGeom>
          <a:solidFill>
            <a:srgbClr val="18256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79" y="4929545"/>
            <a:ext cx="323136" cy="40397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01547" y="4649510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Global Pricing</a:t>
            </a:r>
            <a:endParaRPr lang="en-US" sz="2500" dirty="0"/>
          </a:p>
        </p:txBody>
      </p:sp>
      <p:sp>
        <p:nvSpPr>
          <p:cNvPr id="13" name="Text 9"/>
          <p:cNvSpPr/>
          <p:nvPr/>
        </p:nvSpPr>
        <p:spPr>
          <a:xfrm>
            <a:off x="1901547" y="5182672"/>
            <a:ext cx="1190458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and local markets </a:t>
            </a:r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heavily influence book prices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100" dirty="0"/>
          </a:p>
        </p:txBody>
      </p:sp>
      <p:sp>
        <p:nvSpPr>
          <p:cNvPr id="14" name="Shape 10"/>
          <p:cNvSpPr/>
          <p:nvPr/>
        </p:nvSpPr>
        <p:spPr>
          <a:xfrm>
            <a:off x="793790" y="6074807"/>
            <a:ext cx="13042821" cy="1455777"/>
          </a:xfrm>
          <a:prstGeom prst="roundRect">
            <a:avLst>
              <a:gd name="adj" fmla="val 6217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24270" y="6105287"/>
            <a:ext cx="861893" cy="1394817"/>
          </a:xfrm>
          <a:prstGeom prst="roundRect">
            <a:avLst>
              <a:gd name="adj" fmla="val 6257"/>
            </a:avLst>
          </a:prstGeom>
          <a:solidFill>
            <a:srgbClr val="182567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79" y="6600706"/>
            <a:ext cx="323136" cy="40397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01547" y="6320671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Enduring Narratives</a:t>
            </a:r>
            <a:endParaRPr lang="en-US" sz="2500" dirty="0"/>
          </a:p>
        </p:txBody>
      </p:sp>
      <p:sp>
        <p:nvSpPr>
          <p:cNvPr id="18" name="Text 13"/>
          <p:cNvSpPr/>
          <p:nvPr/>
        </p:nvSpPr>
        <p:spPr>
          <a:xfrm>
            <a:off x="1901547" y="6853833"/>
            <a:ext cx="1190458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Reader tastes and ratings </a:t>
            </a:r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remain stable over decades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284"/>
            <a:ext cx="13042821" cy="1662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5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Our Journey: Learnings, Questions, and Next Steps from the EDA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793790" y="2794635"/>
            <a:ext cx="130428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EDA revealed key findings and new questions.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93790" y="3396972"/>
            <a:ext cx="13042821" cy="1233607"/>
          </a:xfrm>
          <a:prstGeom prst="roundRect">
            <a:avLst>
              <a:gd name="adj" fmla="val 6564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3419832"/>
            <a:ext cx="771168" cy="1187887"/>
          </a:xfrm>
          <a:prstGeom prst="roundRect">
            <a:avLst>
              <a:gd name="adj" fmla="val 6943"/>
            </a:avLst>
          </a:prstGeom>
          <a:solidFill>
            <a:srgbClr val="18256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822" y="3832979"/>
            <a:ext cx="289203" cy="36147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80580" y="361259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We Learned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780580" y="4029432"/>
            <a:ext cx="1203317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Awards don't directly correlate with higher reader ratings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;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EDA was crucial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93790" y="4823341"/>
            <a:ext cx="13042821" cy="1233607"/>
          </a:xfrm>
          <a:prstGeom prst="roundRect">
            <a:avLst>
              <a:gd name="adj" fmla="val 6564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16650" y="4846201"/>
            <a:ext cx="771168" cy="1187887"/>
          </a:xfrm>
          <a:prstGeom prst="roundRect">
            <a:avLst>
              <a:gd name="adj" fmla="val 6943"/>
            </a:avLst>
          </a:prstGeom>
          <a:solidFill>
            <a:srgbClr val="18256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22" y="5259348"/>
            <a:ext cx="289203" cy="36147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80580" y="503896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Research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780580" y="5455801"/>
            <a:ext cx="1203317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research will explore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genre, digital impact, and audience demographics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793790" y="6249710"/>
            <a:ext cx="13042821" cy="1233607"/>
          </a:xfrm>
          <a:prstGeom prst="roundRect">
            <a:avLst>
              <a:gd name="adj" fmla="val 6564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6650" y="6272570"/>
            <a:ext cx="771168" cy="1187887"/>
          </a:xfrm>
          <a:prstGeom prst="roundRect">
            <a:avLst>
              <a:gd name="adj" fmla="val 6943"/>
            </a:avLst>
          </a:prstGeom>
          <a:solidFill>
            <a:srgbClr val="182567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22" y="6685717"/>
            <a:ext cx="289203" cy="36147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780580" y="646533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Thank You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780580" y="6882170"/>
            <a:ext cx="1203317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time.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2025-10-13T00:31:29Z</dcterms:created>
  <dcterms:modified xsi:type="dcterms:W3CDTF">2025-10-13T00:31:29Z</dcterms:modified>
</cp:coreProperties>
</file>